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9601200" cx="73152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Medium"/>
      <p:regular r:id="rId25"/>
      <p:bold r:id="rId26"/>
      <p:italic r:id="rId27"/>
      <p:boldItalic r:id="rId28"/>
    </p:embeddedFont>
    <p:embeddedFont>
      <p:font typeface="Work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8C6E1B5-C2CA-4E56-B297-DE479DE41A09}">
  <a:tblStyle styleId="{08C6E1B5-C2CA-4E56-B297-DE479DE41A0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7D86760-52EF-4BA1-8183-8F92387155B1}"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italic.fntdata"/><Relationship Id="rId30" Type="http://schemas.openxmlformats.org/officeDocument/2006/relationships/font" Target="fonts/WorkSans-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WorkSans-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f00d52216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f00d522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bc2aca27e_0_25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bc2aca27e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4bc2aca27e_0_34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4bc2aca27e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bc2aca27e_0_43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bc2aca27e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bc2aca27e_0_10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bc2aca27e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bc2aca27e_0_1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4bc2aca27e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bc2aca27e_0_1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4bc2aca27e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Yl7nKRzE7YY?feature=shared&amp;t=429"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1" name="Google Shape;10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2" name="Google Shape;102;p25"/>
          <p:cNvGraphicFramePr/>
          <p:nvPr/>
        </p:nvGraphicFramePr>
        <p:xfrm>
          <a:off x="359094" y="1770286"/>
          <a:ext cx="3000000" cy="3000000"/>
        </p:xfrm>
        <a:graphic>
          <a:graphicData uri="http://schemas.openxmlformats.org/drawingml/2006/table">
            <a:tbl>
              <a:tblPr>
                <a:noFill/>
                <a:tableStyleId>{08C6E1B5-C2CA-4E56-B297-DE479DE41A09}</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(Begin at 7:09, End at 9:43)</a:t>
                      </a:r>
                      <a:r>
                        <a:rPr b="1" lang="en" sz="1200">
                          <a:latin typeface="Halant"/>
                          <a:ea typeface="Halant"/>
                          <a:cs typeface="Halant"/>
                          <a:sym typeface="Halant"/>
                        </a:rPr>
                        <a:t> </a:t>
                      </a:r>
                      <a:endParaRPr sz="12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same time, Indigenous nations continued to experience their own profound changes. At the forefront of this change was the future of westward expansion—now with the British Crown out of the way, settlers started to push further and further west. Indigenous leaders in the Americas had struggled against expansion and the extraordinary death and destruction it caused for centuries. Now, new figures and movements emerged in North America. At the top of a long list of outstanding Indigenous revolutionaries are Tecumseh and Tenskwatawa, who were believed to be brothers from a Shawnee village in what is now western Ohio. Up to this point, there wasn’t a unified sense of “Native American”—people were Ojibwe, or Shawnee, or Pottawatomi. At times groups would choose to unite and form Confederacies, but even then these were distinct groups with their own cultures and languages. But those differences weren’t reflected in how they were treated by white settlers, and over time, Indigenous peoples had developed a sense of shared interests and the need to defend them collaboratively. Tecumseh and Tenskwatawa deepened and expanded this throughout the Ohio River Valley and pushed for one unifying identity, fostering a pan-Indigenous cultural, diplomatic, and military effort. For instance, Tenskwatawa traveled to several Shawnee villages, prophesying a return to cultural roots and trying to turn his people away from assimilation into, or destruction at the hands of, settlers’ cultures. He and Tecumseh also created Prophetstown, designed to be the center of their confederation. Tecumseh set his sights wider than the Ohio River Valley, and over many years, he helped to build a far-reaching pan-Indigenous movement of tribes who refused to sell any further land to the US, and who rallied around shared cultural identity and spirituality, while still respecting and maintaining the differences in religion and language that each tribe held. As negotiation with the American government began to seem like a dead end, Tecumseh turned to the British as an ally. He fought with the British–and died in the process–during the War of 1812. This network posed a barrier to further land speculation, and helped to stave off western expansion for years, before Tecumseh was killed in the fall of 1813. Other Indigenous leaders would pursue the cause of Indigenous rights and cultural power, and create new forms of alliance and collaboration, in the years and centuries to come. So yes, change is always a difficult process. What’s important to see is how different nations and people who lived within and around the country that is now called the United States reacted to this change. The arguments, revolutions, and changing identities happening within and around the early United States would build the foundation for parts of the new nation. </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03" name="Google Shape;103;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to Expansion</a:t>
            </a:r>
            <a:endParaRPr sz="1800">
              <a:solidFill>
                <a:schemeClr val="dk1"/>
              </a:solidFill>
              <a:latin typeface="Halant"/>
              <a:ea typeface="Halant"/>
              <a:cs typeface="Halant"/>
              <a:sym typeface="Halant"/>
            </a:endParaRPr>
          </a:p>
        </p:txBody>
      </p:sp>
      <p:sp>
        <p:nvSpPr>
          <p:cNvPr id="104" name="Google Shape;104;p25"/>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329100" y="7338000"/>
            <a:ext cx="6657000" cy="136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Tecumseh and Tenskwatawa and what did they try to do?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has previously prevented American Indians from forming confederacies?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6" name="Google Shape;106;p25"/>
          <p:cNvSpPr txBox="1"/>
          <p:nvPr/>
        </p:nvSpPr>
        <p:spPr>
          <a:xfrm>
            <a:off x="359100" y="796275"/>
            <a:ext cx="65808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rgbClr val="000000"/>
                </a:solidFill>
                <a:latin typeface="Inter"/>
                <a:ea typeface="Inter"/>
                <a:cs typeface="Inter"/>
                <a:sym typeface="Inter"/>
              </a:rPr>
              <a:t>Dr. Danielle Bainbridge is 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Governor Hull</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14" name="Google Shape;114;p2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16" name="Google Shape;116;p26"/>
          <p:cNvGraphicFramePr/>
          <p:nvPr/>
        </p:nvGraphicFramePr>
        <p:xfrm>
          <a:off x="367177" y="839452"/>
          <a:ext cx="3000000" cy="3000000"/>
        </p:xfrm>
        <a:graphic>
          <a:graphicData uri="http://schemas.openxmlformats.org/drawingml/2006/table">
            <a:tbl>
              <a:tblPr>
                <a:noFill/>
                <a:tableStyleId>{87D86760-52EF-4BA1-8183-8F92387155B1}</a:tableStyleId>
              </a:tblPr>
              <a:tblGrid>
                <a:gridCol w="6642075"/>
              </a:tblGrid>
              <a:tr h="416425">
                <a:tc>
                  <a:txBody>
                    <a:bodyPr/>
                    <a:lstStyle/>
                    <a:p>
                      <a:pPr indent="0" lvl="0" marL="0" rtl="0" algn="l">
                        <a:spcBef>
                          <a:spcPts val="0"/>
                        </a:spcBef>
                        <a:spcAft>
                          <a:spcPts val="0"/>
                        </a:spcAft>
                        <a:buNone/>
                      </a:pPr>
                      <a:r>
                        <a:rPr lang="en" sz="1200">
                          <a:latin typeface="Inter"/>
                          <a:ea typeface="Inter"/>
                          <a:cs typeface="Inter"/>
                          <a:sym typeface="Inter"/>
                        </a:rPr>
                        <a:t>Source: Governor William Hull, </a:t>
                      </a:r>
                      <a:r>
                        <a:rPr lang="en" sz="1200">
                          <a:latin typeface="Inter"/>
                          <a:ea typeface="Inter"/>
                          <a:cs typeface="Inter"/>
                          <a:sym typeface="Inter"/>
                        </a:rPr>
                        <a:t>“</a:t>
                      </a:r>
                      <a:r>
                        <a:rPr lang="en" sz="1200">
                          <a:solidFill>
                            <a:schemeClr val="dk1"/>
                          </a:solidFill>
                          <a:latin typeface="Inter"/>
                          <a:ea typeface="Inter"/>
                          <a:cs typeface="Inter"/>
                          <a:sym typeface="Inter"/>
                        </a:rPr>
                        <a:t>Speech to the Ottawa and Chippewa Nations of Indians at Michilimackinac,” August 28, 1809.</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This speech was delivered by Governor William Hull during a diplomatic mission to the Great Lakes region. In 1809, the U.S. was still trying to secure peaceful relations with tribes while also advancing expansion into Indigenous lands. In this address, Hull frames the United States as a protector of Native rights while encouraging the tribes to accept U.S. authority and abandon former ties to the British.</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Children. To meet you in the Country where you live and where your Fathers and former Chiefs dwelt before you, is a great satisfaction to me.</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Second:‒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Children. I have for a long time wished to visit you. I am now gratified and sincerely hope my visit may be useful to you.</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Third</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Children. I salute you in the name of our Great Father, the President of the United States, and I present to you and to all our Red Brethren the assurances of his Friendship and his disposition to do all in his power to promote your welfare.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Fourth:‒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Children. My object in visiting you is not to ask you to sell your lands but to protect you in the Peaceable Enjoyment of them. If any white man has made encroachments on you, inform  me and he shall be removed…Your Father will protect you in all your rights; he will suffer no white man to go into your country without his permission. He will suffer no white man to purchase your lands. Because he make [t]ake advantage of your situation and defraud you of the sale. He never will purchase them himself unless you desire it, or it should appear to be evidently in your benefit.</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Twelfth:‒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Children. I am not insensible of your former connection with the British government. I fear you have too long continued under their influence, without duly considering the change in your situation. While that nation was in possession of the Country where you live, it was proper for you to listen to their counsels and consider the King as your Father. That nation has relinquished all claim to the Country where you reside and it is now a power of the United States and under their jurisdiction. You now, therefore, belong to the American Family.</a:t>
                      </a:r>
                      <a:endParaRPr sz="12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Governor Hull</a:t>
            </a:r>
            <a:endParaRPr sz="18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24" name="Google Shape;124;p27"/>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126" name="Google Shape;126;p27"/>
          <p:cNvSpPr txBox="1"/>
          <p:nvPr/>
        </p:nvSpPr>
        <p:spPr>
          <a:xfrm>
            <a:off x="430306" y="721739"/>
            <a:ext cx="64545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completing the reading, answer the following questions.</a:t>
            </a:r>
            <a:endParaRPr sz="1100">
              <a:solidFill>
                <a:schemeClr val="dk1"/>
              </a:solidFill>
              <a:latin typeface="Halant"/>
              <a:ea typeface="Halant"/>
              <a:cs typeface="Halant"/>
              <a:sym typeface="Halant"/>
            </a:endParaRPr>
          </a:p>
        </p:txBody>
      </p:sp>
      <p:graphicFrame>
        <p:nvGraphicFramePr>
          <p:cNvPr id="127" name="Google Shape;127;p27"/>
          <p:cNvGraphicFramePr/>
          <p:nvPr/>
        </p:nvGraphicFramePr>
        <p:xfrm>
          <a:off x="449976" y="1207030"/>
          <a:ext cx="3000000" cy="3000000"/>
        </p:xfrm>
        <a:graphic>
          <a:graphicData uri="http://schemas.openxmlformats.org/drawingml/2006/table">
            <a:tbl>
              <a:tblPr>
                <a:noFill/>
                <a:tableStyleId>{08C6E1B5-C2CA-4E56-B297-DE479DE41A09}</a:tableStyleId>
              </a:tblPr>
              <a:tblGrid>
                <a:gridCol w="3118175"/>
                <a:gridCol w="3118175"/>
              </a:tblGrid>
              <a:tr h="40325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1. What information is known about the source?</a:t>
                      </a:r>
                      <a:endParaRPr sz="10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2. What is a question you could ask to better understand the source?</a:t>
                      </a:r>
                      <a:endParaRPr sz="1100">
                        <a:latin typeface="Inter"/>
                        <a:ea typeface="Inter"/>
                        <a:cs typeface="Inter"/>
                        <a:sym typeface="Inter"/>
                      </a:endParaRPr>
                    </a:p>
                  </a:txBody>
                  <a:tcPr marT="87275" marB="87275" marR="86050" marL="86050" anchor="ctr">
                    <a:solidFill>
                      <a:srgbClr val="D9D9D9"/>
                    </a:solidFill>
                  </a:tcPr>
                </a:tc>
              </a:tr>
              <a:tr h="2301000">
                <a:tc>
                  <a:txBody>
                    <a:bodyPr/>
                    <a:lstStyle/>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74370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3. How does each source propose responding to U.S. expansionism?</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4. Write a quote that best illustrates the main idea of the source.</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43700">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3" name="Google Shape;133;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4" name="Google Shape;134;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5" name="Google Shape;135;p28"/>
          <p:cNvSpPr txBox="1"/>
          <p:nvPr/>
        </p:nvSpPr>
        <p:spPr>
          <a:xfrm>
            <a:off x="428471" y="758935"/>
            <a:ext cx="6458400" cy="543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Include details about the context and the perspective.</a:t>
            </a:r>
            <a:endParaRPr sz="1300">
              <a:latin typeface="Halant"/>
              <a:ea typeface="Halant"/>
              <a:cs typeface="Halant"/>
              <a:sym typeface="Halant"/>
            </a:endParaRPr>
          </a:p>
        </p:txBody>
      </p:sp>
      <p:sp>
        <p:nvSpPr>
          <p:cNvPr id="136" name="Google Shape;136;p2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Indigenous Resistance to Expansion</a:t>
            </a:r>
            <a:endParaRPr sz="1800">
              <a:solidFill>
                <a:schemeClr val="dk1"/>
              </a:solidFill>
              <a:latin typeface="Plus Jakarta Sans"/>
              <a:ea typeface="Plus Jakarta Sans"/>
              <a:cs typeface="Plus Jakarta Sans"/>
              <a:sym typeface="Plus Jakarta Sans"/>
            </a:endParaRPr>
          </a:p>
        </p:txBody>
      </p:sp>
      <p:pic>
        <p:nvPicPr>
          <p:cNvPr id="137" name="Google Shape;137;p28"/>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38" name="Google Shape;138;p28"/>
          <p:cNvGraphicFramePr/>
          <p:nvPr/>
        </p:nvGraphicFramePr>
        <p:xfrm>
          <a:off x="359109" y="1446447"/>
          <a:ext cx="3000000" cy="3000000"/>
        </p:xfrm>
        <a:graphic>
          <a:graphicData uri="http://schemas.openxmlformats.org/drawingml/2006/table">
            <a:tbl>
              <a:tblPr>
                <a:noFill/>
                <a:tableStyleId>{08C6E1B5-C2CA-4E56-B297-DE479DE41A09}</a:tableStyleId>
              </a:tblPr>
              <a:tblGrid>
                <a:gridCol w="6621100"/>
              </a:tblGrid>
              <a:tr h="361250">
                <a:tc>
                  <a:txBody>
                    <a:bodyPr/>
                    <a:lstStyle/>
                    <a:p>
                      <a:pPr indent="0" lvl="0" marL="0" rtl="0" algn="ctr">
                        <a:spcBef>
                          <a:spcPts val="0"/>
                        </a:spcBef>
                        <a:spcAft>
                          <a:spcPts val="0"/>
                        </a:spcAft>
                        <a:buNone/>
                      </a:pPr>
                      <a:r>
                        <a:rPr b="1" lang="en" sz="1200">
                          <a:latin typeface="Inter"/>
                          <a:ea typeface="Inter"/>
                          <a:cs typeface="Inter"/>
                          <a:sym typeface="Inter"/>
                        </a:rPr>
                        <a:t>Governor Hull</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273150">
                <a:tc>
                  <a:txBody>
                    <a:bodyPr/>
                    <a:lstStyle/>
                    <a:p>
                      <a:pPr indent="0" lvl="0" marL="0" rtl="0" algn="ctr">
                        <a:spcBef>
                          <a:spcPts val="0"/>
                        </a:spcBef>
                        <a:spcAft>
                          <a:spcPts val="0"/>
                        </a:spcAft>
                        <a:buNone/>
                      </a:pPr>
                      <a:r>
                        <a:rPr b="1" lang="en" sz="1200">
                          <a:latin typeface="Inter"/>
                          <a:ea typeface="Inter"/>
                          <a:cs typeface="Inter"/>
                          <a:sym typeface="Inter"/>
                        </a:rPr>
                        <a:t>“Six Nations”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331875">
                <a:tc>
                  <a:txBody>
                    <a:bodyPr/>
                    <a:lstStyle/>
                    <a:p>
                      <a:pPr indent="0" lvl="0" marL="0" rtl="0" algn="ctr">
                        <a:spcBef>
                          <a:spcPts val="0"/>
                        </a:spcBef>
                        <a:spcAft>
                          <a:spcPts val="0"/>
                        </a:spcAft>
                        <a:buNone/>
                      </a:pPr>
                      <a:r>
                        <a:rPr b="1" lang="en" sz="1200">
                          <a:latin typeface="Inter"/>
                          <a:ea typeface="Inter"/>
                          <a:cs typeface="Inter"/>
                          <a:sym typeface="Inter"/>
                        </a:rPr>
                        <a:t>William Apess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pic>
        <p:nvPicPr>
          <p:cNvPr id="143" name="Google Shape;143;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4" name="Google Shape;144;p29"/>
          <p:cNvSpPr txBox="1"/>
          <p:nvPr/>
        </p:nvSpPr>
        <p:spPr>
          <a:xfrm>
            <a:off x="2582235" y="2182592"/>
            <a:ext cx="4228200" cy="18672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4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b="1" sz="1200">
              <a:solidFill>
                <a:schemeClr val="dk1"/>
              </a:solidFill>
              <a:latin typeface="Plus Jakarta Sans"/>
              <a:ea typeface="Plus Jakarta Sans"/>
              <a:cs typeface="Plus Jakarta Sans"/>
              <a:sym typeface="Plus Jakarta Sans"/>
            </a:endParaRPr>
          </a:p>
        </p:txBody>
      </p:sp>
      <p:sp>
        <p:nvSpPr>
          <p:cNvPr id="145" name="Google Shape;145;p2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Formative Assessment:</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Perspective</a:t>
            </a:r>
            <a:endParaRPr sz="1400">
              <a:solidFill>
                <a:srgbClr val="000000"/>
              </a:solidFill>
              <a:latin typeface="Plus Jakarta Sans Medium"/>
              <a:ea typeface="Plus Jakarta Sans Medium"/>
              <a:cs typeface="Plus Jakarta Sans Medium"/>
              <a:sym typeface="Plus Jakarta Sans Medium"/>
            </a:endParaRPr>
          </a:p>
        </p:txBody>
      </p:sp>
      <p:pic>
        <p:nvPicPr>
          <p:cNvPr id="146" name="Google Shape;146;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7" name="Google Shape;147;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8" name="Google Shape;148;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9" name="Google Shape;149;p29"/>
          <p:cNvSpPr txBox="1"/>
          <p:nvPr/>
        </p:nvSpPr>
        <p:spPr>
          <a:xfrm>
            <a:off x="504894" y="4839104"/>
            <a:ext cx="6305400" cy="1722900"/>
          </a:xfrm>
          <a:prstGeom prst="rect">
            <a:avLst/>
          </a:prstGeom>
          <a:noFill/>
          <a:ln>
            <a:noFill/>
          </a:ln>
        </p:spPr>
        <p:txBody>
          <a:bodyPr anchorCtr="0" anchor="ctr" bIns="109750" lIns="109750" spcFirstLastPara="1" rIns="109750" wrap="square" tIns="109750">
            <a:noAutofit/>
          </a:bodyPr>
          <a:lstStyle/>
          <a:p>
            <a:pPr indent="0" lvl="0" marL="0" rtl="0" algn="l">
              <a:spcBef>
                <a:spcPts val="0"/>
              </a:spcBef>
              <a:spcAft>
                <a:spcPts val="0"/>
              </a:spcAft>
              <a:buNone/>
            </a:pPr>
            <a:r>
              <a:rPr b="1" lang="en" sz="1400">
                <a:solidFill>
                  <a:schemeClr val="dk1"/>
                </a:solidFill>
                <a:latin typeface="Inter"/>
                <a:ea typeface="Inter"/>
                <a:cs typeface="Inter"/>
                <a:sym typeface="Inter"/>
              </a:rPr>
              <a:t>Directions</a:t>
            </a:r>
            <a:r>
              <a:rPr lang="en" sz="1400">
                <a:solidFill>
                  <a:schemeClr val="dk1"/>
                </a:solidFill>
                <a:latin typeface="Inter"/>
                <a:ea typeface="Inter"/>
                <a:cs typeface="Inter"/>
                <a:sym typeface="Inter"/>
              </a:rPr>
              <a:t>:</a:t>
            </a:r>
            <a:r>
              <a:rPr lang="en" sz="1400">
                <a:solidFill>
                  <a:schemeClr val="dk1"/>
                </a:solidFill>
                <a:latin typeface="Inter"/>
                <a:ea typeface="Inter"/>
                <a:cs typeface="Inter"/>
                <a:sym typeface="Inter"/>
              </a:rPr>
              <a:t> Read the following author context and primary source. Then, answer the questions on perspective that follow. The multiple choice questions for this formative assessment are Weighted Multiple Choice (WMC) Questions. This means that there is only one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but the other 3 choices are weighted. The </a:t>
            </a:r>
            <a:r>
              <a:rPr i="1" lang="en" sz="1400">
                <a:solidFill>
                  <a:schemeClr val="dk1"/>
                </a:solidFill>
                <a:latin typeface="Inter"/>
                <a:ea typeface="Inter"/>
                <a:cs typeface="Inter"/>
                <a:sym typeface="Inter"/>
              </a:rPr>
              <a:t>two best</a:t>
            </a:r>
            <a:r>
              <a:rPr lang="en" sz="1400">
                <a:solidFill>
                  <a:schemeClr val="dk1"/>
                </a:solidFill>
                <a:latin typeface="Inter"/>
                <a:ea typeface="Inter"/>
                <a:cs typeface="Inter"/>
                <a:sym typeface="Inter"/>
              </a:rPr>
              <a:t> answers are 2</a:t>
            </a:r>
            <a:r>
              <a:rPr i="1" lang="en" sz="1400">
                <a:solidFill>
                  <a:schemeClr val="dk1"/>
                </a:solidFill>
                <a:latin typeface="Inter"/>
                <a:ea typeface="Inter"/>
                <a:cs typeface="Inter"/>
                <a:sym typeface="Inter"/>
              </a:rPr>
              <a:t> </a:t>
            </a:r>
            <a:r>
              <a:rPr lang="en" sz="1400">
                <a:solidFill>
                  <a:schemeClr val="dk1"/>
                </a:solidFill>
                <a:latin typeface="Inter"/>
                <a:ea typeface="Inter"/>
                <a:cs typeface="Inter"/>
                <a:sym typeface="Inter"/>
              </a:rPr>
              <a:t>points, the </a:t>
            </a:r>
            <a:r>
              <a:rPr i="1" lang="en" sz="1400">
                <a:solidFill>
                  <a:schemeClr val="dk1"/>
                </a:solidFill>
                <a:latin typeface="Inter"/>
                <a:ea typeface="Inter"/>
                <a:cs typeface="Inter"/>
                <a:sym typeface="Inter"/>
              </a:rPr>
              <a:t>next-best</a:t>
            </a:r>
            <a:r>
              <a:rPr lang="en" sz="1400">
                <a:solidFill>
                  <a:schemeClr val="dk1"/>
                </a:solidFill>
                <a:latin typeface="Inter"/>
                <a:ea typeface="Inter"/>
                <a:cs typeface="Inter"/>
                <a:sym typeface="Inter"/>
              </a:rPr>
              <a:t> answer is 1 points, and the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is 0 points.</a:t>
            </a:r>
            <a:endParaRPr sz="1400">
              <a:solidFill>
                <a:schemeClr val="dk1"/>
              </a:solidFill>
              <a:latin typeface="Inter"/>
              <a:ea typeface="Inter"/>
              <a:cs typeface="Inter"/>
              <a:sym typeface="Inter"/>
            </a:endParaRPr>
          </a:p>
        </p:txBody>
      </p:sp>
      <p:pic>
        <p:nvPicPr>
          <p:cNvPr id="150" name="Google Shape;150;p29"/>
          <p:cNvPicPr preferRelativeResize="0"/>
          <p:nvPr/>
        </p:nvPicPr>
        <p:blipFill rotWithShape="1">
          <a:blip r:embed="rId5">
            <a:alphaModFix/>
          </a:blip>
          <a:srcRect b="0" l="0" r="0" t="0"/>
          <a:stretch/>
        </p:blipFill>
        <p:spPr>
          <a:xfrm>
            <a:off x="482680" y="2182592"/>
            <a:ext cx="1840874" cy="184084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56" name="Google Shape;156;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8" name="Google Shape;158;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9" name="Google Shape;159;p30"/>
          <p:cNvSpPr txBox="1"/>
          <p:nvPr/>
        </p:nvSpPr>
        <p:spPr>
          <a:xfrm>
            <a:off x="359106" y="569315"/>
            <a:ext cx="6653400" cy="3834900"/>
          </a:xfrm>
          <a:prstGeom prst="rect">
            <a:avLst/>
          </a:prstGeom>
          <a:noFill/>
          <a:ln cap="flat" cmpd="sng" w="19050">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Clr>
                <a:schemeClr val="dk1"/>
              </a:buClr>
              <a:buSzPts val="1100"/>
              <a:buFont typeface="Arial"/>
              <a:buNone/>
            </a:pPr>
            <a:r>
              <a:rPr b="1" lang="en" sz="1400">
                <a:solidFill>
                  <a:schemeClr val="dk1"/>
                </a:solidFill>
                <a:latin typeface="Inter"/>
                <a:ea typeface="Inter"/>
                <a:cs typeface="Inter"/>
                <a:sym typeface="Inter"/>
              </a:rPr>
              <a:t>Author Context:</a:t>
            </a:r>
            <a:endParaRPr b="1" sz="14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Tecumseh (c. 1768-1813) was a Shawnee leader and powerful orator who emerged during a time of rapid U.S. expansion west into Native lands. As a child, Tecumseh experienced the violent loss of his homeland in present-day Ohio during the American Revolutionary War, including the death of his father at the hands of colonial militias. He repeatedly saw U.S. violations of treaties, the destruction of Native villages, and the steady removal of tribes from their lands through forced cessions. After the Louisiana Purchase in 1803 and expansion increased tribes continued to consider various approaches to protect their autonomy. Tecumseh became a fierce advocate for pan-Indianism to resist encroachment. When Tecumseh’s brother Tenskwatawa, experienced a vision, he began to preach a message of spiritual renewal and the rejection of European cultural influence. The brothers built a movement together to unite Native nations politically and defend their land and sovereignty.</a:t>
            </a:r>
            <a:endParaRPr sz="1400">
              <a:solidFill>
                <a:schemeClr val="dk1"/>
              </a:solidFill>
              <a:latin typeface="Work Sans"/>
              <a:ea typeface="Work Sans"/>
              <a:cs typeface="Work Sans"/>
              <a:sym typeface="Work Sans"/>
            </a:endParaRPr>
          </a:p>
        </p:txBody>
      </p:sp>
      <p:graphicFrame>
        <p:nvGraphicFramePr>
          <p:cNvPr id="160" name="Google Shape;160;p30"/>
          <p:cNvGraphicFramePr/>
          <p:nvPr/>
        </p:nvGraphicFramePr>
        <p:xfrm>
          <a:off x="721152" y="4649452"/>
          <a:ext cx="3000000" cy="3000000"/>
        </p:xfrm>
        <a:graphic>
          <a:graphicData uri="http://schemas.openxmlformats.org/drawingml/2006/table">
            <a:tbl>
              <a:tblPr>
                <a:noFill/>
                <a:tableStyleId>{87D86760-52EF-4BA1-8183-8F92387155B1}</a:tableStyleId>
              </a:tblPr>
              <a:tblGrid>
                <a:gridCol w="5872900"/>
              </a:tblGrid>
              <a:tr h="416425">
                <a:tc>
                  <a:txBody>
                    <a:bodyPr/>
                    <a:lstStyle/>
                    <a:p>
                      <a:pPr indent="0" lvl="0" marL="0" rtl="0" algn="l">
                        <a:spcBef>
                          <a:spcPts val="0"/>
                        </a:spcBef>
                        <a:spcAft>
                          <a:spcPts val="0"/>
                        </a:spcAft>
                        <a:buNone/>
                      </a:pPr>
                      <a:r>
                        <a:rPr lang="en" sz="1400">
                          <a:latin typeface="Inter"/>
                          <a:ea typeface="Inter"/>
                          <a:cs typeface="Inter"/>
                          <a:sym typeface="Inter"/>
                        </a:rPr>
                        <a:t>Source: </a:t>
                      </a:r>
                      <a:r>
                        <a:rPr lang="en" sz="1400">
                          <a:solidFill>
                            <a:schemeClr val="dk1"/>
                          </a:solidFill>
                          <a:latin typeface="Inter"/>
                          <a:ea typeface="Inter"/>
                          <a:cs typeface="Inter"/>
                          <a:sym typeface="Inter"/>
                        </a:rPr>
                        <a:t>Tecumseh’s Promise Regarding Peace and War, June 1812.</a:t>
                      </a:r>
                      <a:endParaRPr sz="14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This speech was given in response to the Battle of Tippecanoe in which U.S. General William Henry Harrison had invaded Shawnee territory. In this excerpt, “Father” refers to the British, “Brothers” refers to the Huron‒both the British and Huron were potential allies against the U.S. who are referred to as the “Big Knives.”</a:t>
                      </a:r>
                      <a:endParaRPr sz="12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Father &amp; Brothers! We will now in a few words declare to You our whole hearts—If we hear of the Big Knives coming towards our villages to speak peace, we will receive them; but if We hear of any of our people being hurt by them, or if they unprovokedly advance against us in a hostile manner, be assured we will defend ourselves like men.—And if we hear of any of our people having been killed, We will immediately send to all the Nations on or towards the Mississippi, and all this Island will rise as one man—Then Father and Brothers it will be impossible for You or either of You to restore peace between us.</a:t>
                      </a:r>
                      <a:endParaRPr sz="14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66" name="Google Shape;166;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7" name="Google Shape;167;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9" name="Google Shape;169;p31"/>
          <p:cNvSpPr txBox="1"/>
          <p:nvPr/>
        </p:nvSpPr>
        <p:spPr>
          <a:xfrm>
            <a:off x="452682" y="869495"/>
            <a:ext cx="6396300" cy="4172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Tecumseh’s experiences influenced his perspective on pan-Indian resistance.</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By rejecting European cultural influences, Tecumseh thought there could be a return of Native sovereignty.</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violent destruction of Native lands by the U.S. made Tecumseh distrust American peace efforts.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As Indigenous peoples approached U.S. encroachment separately and with diverging methods, lands continued to be lost.</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170" name="Google Shape;170;p31"/>
          <p:cNvSpPr txBox="1"/>
          <p:nvPr/>
        </p:nvSpPr>
        <p:spPr>
          <a:xfrm>
            <a:off x="452682" y="5246253"/>
            <a:ext cx="6396300" cy="3410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perspective.</a:t>
            </a:r>
            <a:r>
              <a:rPr lang="en" sz="1400">
                <a:solidFill>
                  <a:schemeClr val="dk1"/>
                </a:solidFill>
                <a:latin typeface="Inter"/>
                <a:ea typeface="Inter"/>
                <a:cs typeface="Inter"/>
                <a:sym typeface="Inter"/>
              </a:rPr>
              <a:t> Cite evidence.</a:t>
            </a:r>
            <a:endParaRPr sz="14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